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82" r:id="rId5"/>
    <p:sldId id="283" r:id="rId6"/>
    <p:sldId id="297" r:id="rId7"/>
    <p:sldId id="298" r:id="rId8"/>
    <p:sldId id="299" r:id="rId9"/>
    <p:sldId id="303" r:id="rId10"/>
    <p:sldId id="300" r:id="rId11"/>
    <p:sldId id="304" r:id="rId12"/>
    <p:sldId id="302" r:id="rId13"/>
    <p:sldId id="305" r:id="rId14"/>
    <p:sldId id="292" r:id="rId15"/>
    <p:sldId id="301" r:id="rId16"/>
    <p:sldId id="285" r:id="rId17"/>
    <p:sldId id="29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31" autoAdjust="0"/>
  </p:normalViewPr>
  <p:slideViewPr>
    <p:cSldViewPr snapToGrid="0">
      <p:cViewPr varScale="1">
        <p:scale>
          <a:sx n="127" d="100"/>
          <a:sy n="127" d="100"/>
        </p:scale>
        <p:origin x="1626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11/20/2020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11/20/2020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01806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11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574866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2911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51563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06775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83939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552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29226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696954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89562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48238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3941638"/>
            <a:ext cx="1879577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Online Library Management</a:t>
            </a:r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510817022  Shounak Chatterjee 510817001  Soumyajay Das 510817020  Anindya Kundu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PROGRAMMING INTERFACE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IN" dirty="0"/>
              <a:t>Overlying exhaustive REST API endpoints.</a:t>
            </a:r>
            <a:r>
              <a:rPr lang="en-US" dirty="0"/>
              <a:t>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Query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auth</a:t>
            </a:r>
          </a:p>
          <a:p>
            <a:r>
              <a:rPr lang="en-US" dirty="0"/>
              <a:t>users</a:t>
            </a:r>
          </a:p>
          <a:p>
            <a:r>
              <a:rPr lang="en-US" dirty="0"/>
              <a:t>books</a:t>
            </a:r>
          </a:p>
          <a:p>
            <a:r>
              <a:rPr lang="en-US" dirty="0"/>
              <a:t>history</a:t>
            </a:r>
          </a:p>
          <a:p>
            <a:r>
              <a:rPr lang="en-US" dirty="0"/>
              <a:t>notifications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Mutation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/>
              <a:t>borrowBook</a:t>
            </a:r>
          </a:p>
          <a:p>
            <a:r>
              <a:rPr lang="en-US" dirty="0"/>
              <a:t>returnBook</a:t>
            </a:r>
          </a:p>
          <a:p>
            <a:r>
              <a:rPr lang="en-US" dirty="0"/>
              <a:t>transferBook</a:t>
            </a:r>
          </a:p>
          <a:p>
            <a:r>
              <a:rPr lang="en-US" dirty="0"/>
              <a:t>resolveTrans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createUser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createBook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AA5DE9-D0B5-4680-96E7-A185984D7DF7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4010389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TECHNOLOGIES AND TOOLS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Languages, frameworks, libraries, and development tools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B714B4-E727-462A-A2FB-2C1E67FCADD8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Non-exhaustive set of essential building paraphernalia.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867956"/>
            <a:ext cx="4500000" cy="498616"/>
          </a:xfrm>
        </p:spPr>
        <p:txBody>
          <a:bodyPr/>
          <a:lstStyle/>
          <a:p>
            <a:r>
              <a:rPr lang="en-US" dirty="0"/>
              <a:t>Production Technologies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728088"/>
            <a:ext cx="4500000" cy="3614021"/>
          </a:xfrm>
        </p:spPr>
        <p:txBody>
          <a:bodyPr/>
          <a:lstStyle/>
          <a:p>
            <a:r>
              <a:rPr lang="en-US" dirty="0"/>
              <a:t>React 16.x with TSX (TypeScript 4) </a:t>
            </a:r>
          </a:p>
          <a:p>
            <a:r>
              <a:rPr lang="en-US" dirty="0"/>
              <a:t>Redux 4.x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(Context API might be enough)</a:t>
            </a:r>
          </a:p>
          <a:p>
            <a:r>
              <a:rPr lang="en-US" dirty="0"/>
              <a:t>Syntactically Awesome Style Sheets 3</a:t>
            </a:r>
          </a:p>
          <a:p>
            <a:r>
              <a:rPr lang="en-US" dirty="0" err="1"/>
              <a:t>GraphQL</a:t>
            </a:r>
            <a:r>
              <a:rPr lang="en-US" dirty="0"/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(on Apollo)</a:t>
            </a:r>
          </a:p>
          <a:p>
            <a:r>
              <a:rPr lang="en-US" dirty="0"/>
              <a:t>Node 14.x</a:t>
            </a:r>
          </a:p>
          <a:p>
            <a:r>
              <a:rPr lang="en-US" dirty="0"/>
              <a:t>Express 4.x</a:t>
            </a:r>
          </a:p>
          <a:p>
            <a:r>
              <a:rPr lang="en-US" dirty="0"/>
              <a:t>RDBMS – PostgreSQL (AWS)</a:t>
            </a:r>
          </a:p>
          <a:p>
            <a:r>
              <a:rPr lang="en-US" dirty="0"/>
              <a:t>NoSQL – MongoDB Atlas (AWS)</a:t>
            </a:r>
          </a:p>
          <a:p>
            <a:r>
              <a:rPr lang="en-US" dirty="0"/>
              <a:t>Mongoose 5.x</a:t>
            </a:r>
          </a:p>
          <a:p>
            <a:r>
              <a:rPr lang="en-US" dirty="0"/>
              <a:t>RabbitMQ 3.x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868716"/>
            <a:ext cx="4500000" cy="496920"/>
          </a:xfrm>
        </p:spPr>
        <p:txBody>
          <a:bodyPr/>
          <a:lstStyle/>
          <a:p>
            <a:r>
              <a:rPr lang="en-US" dirty="0"/>
              <a:t>Development Tools &amp; Apps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724780"/>
            <a:ext cx="4500000" cy="2520000"/>
          </a:xfrm>
        </p:spPr>
        <p:txBody>
          <a:bodyPr/>
          <a:lstStyle/>
          <a:p>
            <a:r>
              <a:rPr lang="en-US" dirty="0"/>
              <a:t>Node Package Manager (npm) 6.x</a:t>
            </a:r>
          </a:p>
          <a:p>
            <a:r>
              <a:rPr lang="en-US" dirty="0"/>
              <a:t>Nodemon</a:t>
            </a:r>
          </a:p>
          <a:p>
            <a:r>
              <a:rPr lang="en-US" dirty="0"/>
              <a:t>Jest</a:t>
            </a:r>
          </a:p>
          <a:p>
            <a:r>
              <a:rPr lang="en-US" dirty="0"/>
              <a:t>Webpack</a:t>
            </a:r>
          </a:p>
          <a:p>
            <a:r>
              <a:rPr lang="en-US" dirty="0"/>
              <a:t>Node dependencies &amp; React plugins</a:t>
            </a:r>
          </a:p>
          <a:p>
            <a:r>
              <a:rPr lang="en-US" dirty="0"/>
              <a:t>Docker 19.x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Docker Linux (Debian 9 Stretch) container</a:t>
            </a:r>
          </a:p>
          <a:p>
            <a:r>
              <a:rPr lang="en-US" dirty="0"/>
              <a:t>Postman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F9F28A-A17D-4053-8DA7-37863F91FBA2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3485447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0DD0348-D03C-44E8-B112-18A058FE9240}"/>
              </a:ext>
            </a:extLst>
          </p:cNvPr>
          <p:cNvSpPr txBox="1">
            <a:spLocks/>
          </p:cNvSpPr>
          <p:nvPr/>
        </p:nvSpPr>
        <p:spPr>
          <a:xfrm>
            <a:off x="432000" y="432000"/>
            <a:ext cx="91311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EVENT STAGES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CA3E55-76C0-4E6D-BD50-F9EB968676DA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61C38C68-92A7-4B8A-A83C-DE926A5F05AA}"/>
              </a:ext>
            </a:extLst>
          </p:cNvPr>
          <p:cNvSpPr txBox="1">
            <a:spLocks/>
          </p:cNvSpPr>
          <p:nvPr/>
        </p:nvSpPr>
        <p:spPr>
          <a:xfrm>
            <a:off x="2105637" y="864000"/>
            <a:ext cx="4187817" cy="5326432"/>
          </a:xfrm>
          <a:prstGeom prst="rect">
            <a:avLst/>
          </a:prstGeom>
          <a:solidFill>
            <a:schemeClr val="bg1"/>
          </a:solidFill>
        </p:spPr>
        <p:txBody>
          <a:bodyPr vert="horz" lIns="108000" tIns="0" rIns="108000" bIns="0" rtlCol="0" anchor="b" anchorCtr="1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Stage 1</a:t>
            </a:r>
          </a:p>
          <a:p>
            <a:pPr marL="828675" lvl="1" indent="-285750"/>
            <a:r>
              <a:rPr lang="en-US" dirty="0"/>
              <a:t>GraphQL API identification</a:t>
            </a:r>
          </a:p>
          <a:p>
            <a:pPr marL="828675" lvl="1" indent="-285750"/>
            <a:r>
              <a:rPr lang="en-US" dirty="0"/>
              <a:t>Backbone setup</a:t>
            </a:r>
          </a:p>
          <a:p>
            <a:pPr marL="828675" lvl="1" indent="-285750"/>
            <a:r>
              <a:rPr lang="en-US" dirty="0"/>
              <a:t>DB clusters setup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(minus postgres)</a:t>
            </a:r>
          </a:p>
          <a:p>
            <a:pPr marL="828675" lvl="1" indent="-285750"/>
            <a:r>
              <a:rPr lang="en-US" dirty="0"/>
              <a:t>Resolver configuration</a:t>
            </a:r>
          </a:p>
          <a:p>
            <a:pPr marL="828675" lvl="1" indent="-285750"/>
            <a:r>
              <a:rPr lang="en-US" dirty="0"/>
              <a:t>Unit testing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Stage 2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React app setup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Integration testing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Stage 3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Structural refactoring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Postgres configuration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Stage 4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Add Admin console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E2E testing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Packaging</a:t>
            </a:r>
          </a:p>
          <a:p>
            <a:pPr marL="828675" lvl="1" indent="-285750"/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4459" y="4035727"/>
            <a:ext cx="3329850" cy="382887"/>
          </a:xfrm>
        </p:spPr>
        <p:txBody>
          <a:bodyPr/>
          <a:lstStyle/>
          <a:p>
            <a:r>
              <a:rPr lang="en-US" dirty="0"/>
              <a:t>GitHub Repository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01456" y="4084767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89144" y="4084767"/>
            <a:ext cx="3819964" cy="244786"/>
          </a:xfrm>
        </p:spPr>
        <p:txBody>
          <a:bodyPr/>
          <a:lstStyle/>
          <a:p>
            <a:r>
              <a:rPr lang="en-US" dirty="0"/>
              <a:t>github.com/meganindya/library-management-system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7A221C-DE2F-4A0E-BEFC-C44AC621FE0D}"/>
              </a:ext>
            </a:extLst>
          </p:cNvPr>
          <p:cNvSpPr txBox="1"/>
          <p:nvPr/>
        </p:nvSpPr>
        <p:spPr>
          <a:xfrm>
            <a:off x="10394255" y="182562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1A631CE7-270A-4210-BAA9-9EEC630FA707}"/>
              </a:ext>
            </a:extLst>
          </p:cNvPr>
          <p:cNvSpPr txBox="1">
            <a:spLocks/>
          </p:cNvSpPr>
          <p:nvPr/>
        </p:nvSpPr>
        <p:spPr>
          <a:xfrm>
            <a:off x="1184459" y="4418614"/>
            <a:ext cx="3329850" cy="3828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License</a:t>
            </a:r>
          </a:p>
        </p:txBody>
      </p:sp>
      <p:sp>
        <p:nvSpPr>
          <p:cNvPr id="9" name="Text Placeholder 20">
            <a:extLst>
              <a:ext uri="{FF2B5EF4-FFF2-40B4-BE49-F238E27FC236}">
                <a16:creationId xmlns:a16="http://schemas.microsoft.com/office/drawing/2014/main" id="{F1EB40AB-46C8-4301-A157-688FC749D8E9}"/>
              </a:ext>
            </a:extLst>
          </p:cNvPr>
          <p:cNvSpPr txBox="1">
            <a:spLocks/>
          </p:cNvSpPr>
          <p:nvPr/>
        </p:nvSpPr>
        <p:spPr>
          <a:xfrm>
            <a:off x="5089144" y="4487664"/>
            <a:ext cx="3819964" cy="2447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667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29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096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76325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MIT Open License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/>
              <a:t>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/>
          <a:lstStyle/>
          <a:p>
            <a:r>
              <a:rPr lang="en-US" dirty="0"/>
              <a:t>A consistent cloud-based scalable solution for the inventory management and lending schemes of a library.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Cardinal and salient features. </a:t>
            </a:r>
          </a:p>
          <a:p>
            <a:r>
              <a:rPr lang="en-US" dirty="0"/>
              <a:t>Inventory discovery. </a:t>
            </a:r>
          </a:p>
          <a:p>
            <a:r>
              <a:rPr lang="en-US" dirty="0"/>
              <a:t>Borrowing rules and constraints. </a:t>
            </a:r>
          </a:p>
          <a:p>
            <a:r>
              <a:rPr lang="en-US" dirty="0"/>
              <a:t>Account maintenance for defaulters. </a:t>
            </a:r>
          </a:p>
          <a:p>
            <a:r>
              <a:rPr lang="en-US" dirty="0"/>
              <a:t>Notification system.</a:t>
            </a:r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7CB5BB-1409-46CB-8EA3-7BB2DF30AA13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/>
          <a:lstStyle/>
          <a:p>
            <a:r>
              <a:rPr lang="en-US" dirty="0"/>
              <a:t>CONCEPT OF OPERATIONS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Quirks and building blocks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ECB331-6547-4F65-9992-2D3B10AD46E6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1224567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RULES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IN" dirty="0"/>
              <a:t>Behaviour</a:t>
            </a:r>
            <a:r>
              <a:rPr lang="en-US" dirty="0"/>
              <a:t>, guidelines, and configuration.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Foreground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Authentication (pre-registered).</a:t>
            </a:r>
          </a:p>
          <a:p>
            <a:r>
              <a:rPr lang="en-US" dirty="0"/>
              <a:t>REGEX-based lookup of inventory.</a:t>
            </a:r>
          </a:p>
          <a:p>
            <a:r>
              <a:rPr lang="en-US" dirty="0"/>
              <a:t>Borrow a publication (limit enforcement).</a:t>
            </a:r>
          </a:p>
          <a:p>
            <a:r>
              <a:rPr lang="en-US" dirty="0"/>
              <a:t>Transfer ownership.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Resolve outstanding.</a:t>
            </a:r>
          </a:p>
          <a:p>
            <a:r>
              <a:rPr lang="en-US" dirty="0"/>
              <a:t>Notification (by mail).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/>
              <a:t>Key-store.</a:t>
            </a:r>
          </a:p>
          <a:p>
            <a:r>
              <a:rPr lang="en-US" dirty="0"/>
              <a:t>“do” </a:t>
            </a:r>
          </a:p>
          <a:p>
            <a:r>
              <a:rPr lang="en-US" dirty="0"/>
              <a:t>ACID transaction (from message queue).</a:t>
            </a:r>
          </a:p>
          <a:p>
            <a:r>
              <a:rPr lang="en-US" dirty="0"/>
              <a:t>“do”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“do”</a:t>
            </a:r>
          </a:p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cron job.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AA5DE9-D0B5-4680-96E7-A185984D7DF7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2703390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DIAGRAM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8936FB-2CBE-4A99-83FA-FA87DCAA6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864000"/>
            <a:ext cx="8763699" cy="54773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DA201A-5AFA-4DE8-A8F1-2D66D0A12124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386065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ADMINISTRATOR Privileges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IN" dirty="0"/>
              <a:t>Under level system manager roles.</a:t>
            </a:r>
            <a:r>
              <a:rPr lang="en-US" dirty="0"/>
              <a:t>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Manager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Create User.</a:t>
            </a:r>
          </a:p>
          <a:p>
            <a:r>
              <a:rPr lang="en-US" dirty="0"/>
              <a:t>Create Publications.</a:t>
            </a:r>
          </a:p>
          <a:p>
            <a:r>
              <a:rPr lang="en-US" dirty="0"/>
              <a:t>Modify User Access.</a:t>
            </a:r>
          </a:p>
          <a:p>
            <a:r>
              <a:rPr lang="en-US" dirty="0"/>
              <a:t>Override Transactions.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Manual Notification.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System Admin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/>
              <a:t>Maintain DB Clusters.</a:t>
            </a:r>
          </a:p>
          <a:p>
            <a:r>
              <a:rPr lang="en-US" dirty="0"/>
              <a:t>Version Control.</a:t>
            </a:r>
          </a:p>
          <a:p>
            <a:r>
              <a:rPr lang="en-US" dirty="0"/>
              <a:t>Schema Modification.</a:t>
            </a:r>
          </a:p>
          <a:p>
            <a:r>
              <a:rPr lang="en-US" dirty="0"/>
              <a:t>Manage cron &amp; notifier.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AA5DE9-D0B5-4680-96E7-A185984D7DF7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3039323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 DIAGRAM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DA201A-5AFA-4DE8-A8F1-2D66D0A12124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0EFB9C-54B1-4934-97D2-FF106C1EB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864000"/>
            <a:ext cx="8760739" cy="547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518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/>
              <a:t>SYSTEM 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/>
          <a:lstStyle/>
          <a:p>
            <a:r>
              <a:rPr lang="en-US" dirty="0"/>
              <a:t>Prominent attribution of a scalable, consistent, non-distributed, responsive, platform.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475275"/>
            <a:ext cx="5184800" cy="2716725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Operation Units. </a:t>
            </a:r>
          </a:p>
          <a:p>
            <a:r>
              <a:rPr lang="en-US" dirty="0"/>
              <a:t>Frontend Server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(for web client)</a:t>
            </a:r>
            <a:r>
              <a:rPr lang="en-US" dirty="0"/>
              <a:t>. </a:t>
            </a:r>
          </a:p>
          <a:p>
            <a:r>
              <a:rPr lang="en-US" dirty="0"/>
              <a:t>API Service. </a:t>
            </a:r>
          </a:p>
          <a:p>
            <a:r>
              <a:rPr lang="en-US" dirty="0"/>
              <a:t>Message Queue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(mono pub-sub)</a:t>
            </a:r>
            <a:r>
              <a:rPr lang="en-US" dirty="0"/>
              <a:t>. </a:t>
            </a:r>
          </a:p>
          <a:p>
            <a:r>
              <a:rPr lang="en-US" dirty="0"/>
              <a:t>Transaction Manager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(enforce ACID)</a:t>
            </a:r>
            <a:r>
              <a:rPr lang="en-US" dirty="0"/>
              <a:t>.</a:t>
            </a:r>
          </a:p>
          <a:p>
            <a:r>
              <a:rPr lang="en-US" dirty="0"/>
              <a:t>Cloud DB Unit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polygot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</a:t>
            </a:r>
            <a:r>
              <a:rPr lang="en-US" dirty="0"/>
              <a:t>.</a:t>
            </a:r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7CB5BB-1409-46CB-8EA3-7BB2DF30AA13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1143681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SYSTEM DESIGN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DA201A-5AFA-4DE8-A8F1-2D66D0A12124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0EFB9C-54B1-4934-97D2-FF106C1EB9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62" t="1534" b="4702"/>
          <a:stretch/>
        </p:blipFill>
        <p:spPr>
          <a:xfrm>
            <a:off x="1216403" y="861969"/>
            <a:ext cx="7033126" cy="547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830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175</TotalTime>
  <Words>508</Words>
  <Application>Microsoft Office PowerPoint</Application>
  <PresentationFormat>Widescreen</PresentationFormat>
  <Paragraphs>168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Corbel</vt:lpstr>
      <vt:lpstr>Times New Roman</vt:lpstr>
      <vt:lpstr>Office Theme</vt:lpstr>
      <vt:lpstr>Online Library Management</vt:lpstr>
      <vt:lpstr>STATEMENT</vt:lpstr>
      <vt:lpstr>CONCEPT OF OPERATIONS</vt:lpstr>
      <vt:lpstr>BUSINESS RULES</vt:lpstr>
      <vt:lpstr>DATA FLOW DIAGRAM</vt:lpstr>
      <vt:lpstr>ADMINISTRATOR Privileges</vt:lpstr>
      <vt:lpstr>ENTITY RELATION DIAGRAM</vt:lpstr>
      <vt:lpstr>SYSTEM GOALS</vt:lpstr>
      <vt:lpstr>SIMPLIFIED SYSTEM DESIGN</vt:lpstr>
      <vt:lpstr>APPLICATION PROGRAMMING INTERFACE</vt:lpstr>
      <vt:lpstr>TECHNOLOGIES AND TOOLS</vt:lpstr>
      <vt:lpstr>TECH STACK</vt:lpstr>
      <vt:lpstr>Image SLide</vt:lpstr>
      <vt:lpstr>DEVELOPMENT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Cover Title</dc:title>
  <dc:creator>Anindya Kundu</dc:creator>
  <cp:lastModifiedBy>Anindya Kundu</cp:lastModifiedBy>
  <cp:revision>60</cp:revision>
  <dcterms:created xsi:type="dcterms:W3CDTF">2020-09-27T20:33:54Z</dcterms:created>
  <dcterms:modified xsi:type="dcterms:W3CDTF">2020-11-20T07:23:37Z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